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La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slide" Target="slides/slide1.xml"/><Relationship Id="rId19" Type="http://schemas.openxmlformats.org/officeDocument/2006/relationships/font" Target="fonts/Lato-bold.fntdata"/><Relationship Id="rId6" Type="http://schemas.openxmlformats.org/officeDocument/2006/relationships/slide" Target="slides/slide2.xml"/><Relationship Id="rId18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88eae9b1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88eae9b1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5b5abb7f4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5b5abb7f4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4c903253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4c903253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b5abb7f4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b5abb7f4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4.png"/><Relationship Id="rId7" Type="http://schemas.openxmlformats.org/officeDocument/2006/relationships/image" Target="../media/image3.png"/><Relationship Id="rId8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8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mailto:nicolas.besnard@insa-strasbourg.fr" TargetMode="External"/><Relationship Id="rId4" Type="http://schemas.openxmlformats.org/officeDocument/2006/relationships/hyperlink" Target="mailto:david.chauvet@insa-strasbourg.fr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 TIPE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Capteur de puissance pour vélo</a:t>
            </a:r>
            <a:endParaRPr sz="2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BESNARD Nicolas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CHAUVET David</a:t>
            </a:r>
            <a:endParaRPr/>
          </a:p>
        </p:txBody>
      </p:sp>
      <p:sp>
        <p:nvSpPr>
          <p:cNvPr id="230" name="Google Shape;23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/9</a:t>
            </a:r>
            <a:endParaRPr/>
          </a:p>
        </p:txBody>
      </p:sp>
      <p:pic>
        <p:nvPicPr>
          <p:cNvPr id="231" name="Google Shape;231;p17"/>
          <p:cNvPicPr preferRelativeResize="0"/>
          <p:nvPr/>
        </p:nvPicPr>
        <p:blipFill rotWithShape="1">
          <a:blip r:embed="rId3">
            <a:alphaModFix/>
          </a:blip>
          <a:srcRect b="19952" l="0" r="0" t="22927"/>
          <a:stretch/>
        </p:blipFill>
        <p:spPr>
          <a:xfrm>
            <a:off x="7112525" y="3390212"/>
            <a:ext cx="1820925" cy="104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 DE LA </a:t>
            </a:r>
            <a:r>
              <a:rPr lang="fr"/>
              <a:t>PRÉSENTATION</a:t>
            </a:r>
            <a:endParaRPr/>
          </a:p>
        </p:txBody>
      </p:sp>
      <p:sp>
        <p:nvSpPr>
          <p:cNvPr id="237" name="Google Shape;237;p18"/>
          <p:cNvSpPr txBox="1"/>
          <p:nvPr/>
        </p:nvSpPr>
        <p:spPr>
          <a:xfrm>
            <a:off x="1609775" y="1902100"/>
            <a:ext cx="4957200" cy="20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700" lvl="0" marL="46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AutoNum type="arabicPeriod"/>
            </a:pPr>
            <a:r>
              <a:rPr lang="f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Cahier des charges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4700" lvl="0" marL="4608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AutoNum type="arabicPeriod"/>
            </a:pPr>
            <a:r>
              <a:rPr lang="f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Choix des solutions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4700" lvl="0" marL="4608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AutoNum type="arabicPeriod"/>
            </a:pPr>
            <a:r>
              <a:rPr lang="f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Principe de fonctionnement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4700" lvl="0" marL="4608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AutoNum type="arabicPeriod"/>
            </a:pPr>
            <a:r>
              <a:rPr lang="f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Difficultés rencontrées / Solutions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4700" lvl="0" marL="4608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Font typeface="Montserrat"/>
              <a:buAutoNum type="arabicPeriod"/>
            </a:pPr>
            <a:r>
              <a:rPr lang="f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Bilan / Démonstration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/9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fr"/>
              <a:t>CAHIER DES CHARGES</a:t>
            </a:r>
            <a:endParaRPr/>
          </a:p>
        </p:txBody>
      </p:sp>
      <p:sp>
        <p:nvSpPr>
          <p:cNvPr id="244" name="Google Shape;244;p19"/>
          <p:cNvSpPr txBox="1"/>
          <p:nvPr/>
        </p:nvSpPr>
        <p:spPr>
          <a:xfrm>
            <a:off x="1297500" y="1743650"/>
            <a:ext cx="5307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1800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2030400" y="1789700"/>
            <a:ext cx="5877300" cy="4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rgbClr val="FFFFFF"/>
                </a:solidFill>
              </a:rPr>
              <a:t>Mesurer puissance de pédalage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297500" y="2297550"/>
            <a:ext cx="5307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2030400" y="2343600"/>
            <a:ext cx="5877300" cy="4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Mesurer la cadence de pédalage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1297500" y="2869198"/>
            <a:ext cx="5307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2030400" y="2915251"/>
            <a:ext cx="5877300" cy="4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Afficher et </a:t>
            </a:r>
            <a:r>
              <a:rPr lang="fr"/>
              <a:t>enregistrer</a:t>
            </a:r>
            <a:r>
              <a:rPr lang="fr"/>
              <a:t> les données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0" name="Google Shape;25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/9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/>
          <p:nvPr>
            <p:ph type="title"/>
          </p:nvPr>
        </p:nvSpPr>
        <p:spPr>
          <a:xfrm>
            <a:off x="1408725" y="339250"/>
            <a:ext cx="54042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fr"/>
              <a:t>CHOIX DES SOLUTIONS</a:t>
            </a:r>
            <a:endParaRPr/>
          </a:p>
        </p:txBody>
      </p:sp>
      <p:sp>
        <p:nvSpPr>
          <p:cNvPr id="256" name="Google Shape;256;p20"/>
          <p:cNvSpPr txBox="1"/>
          <p:nvPr>
            <p:ph idx="12" type="sldNum"/>
          </p:nvPr>
        </p:nvSpPr>
        <p:spPr>
          <a:xfrm>
            <a:off x="8431458" y="46752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/9</a:t>
            </a:r>
            <a:endParaRPr/>
          </a:p>
        </p:txBody>
      </p:sp>
      <p:pic>
        <p:nvPicPr>
          <p:cNvPr id="257" name="Google Shape;257;p20"/>
          <p:cNvPicPr preferRelativeResize="0"/>
          <p:nvPr/>
        </p:nvPicPr>
        <p:blipFill rotWithShape="1">
          <a:blip r:embed="rId3">
            <a:alphaModFix/>
          </a:blip>
          <a:srcRect b="0" l="20431" r="13122" t="2742"/>
          <a:stretch/>
        </p:blipFill>
        <p:spPr>
          <a:xfrm rot="-5400000">
            <a:off x="1987125" y="2097625"/>
            <a:ext cx="1506825" cy="2944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0"/>
          <p:cNvPicPr preferRelativeResize="0"/>
          <p:nvPr/>
        </p:nvPicPr>
        <p:blipFill rotWithShape="1">
          <a:blip r:embed="rId4">
            <a:alphaModFix/>
          </a:blip>
          <a:srcRect b="11605" l="12389" r="18276" t="8853"/>
          <a:stretch/>
        </p:blipFill>
        <p:spPr>
          <a:xfrm>
            <a:off x="5057975" y="943576"/>
            <a:ext cx="2493426" cy="161034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0"/>
          <p:cNvSpPr txBox="1"/>
          <p:nvPr/>
        </p:nvSpPr>
        <p:spPr>
          <a:xfrm>
            <a:off x="1268075" y="1268050"/>
            <a:ext cx="37899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Mesure dans la pédale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0"/>
          <p:cNvSpPr txBox="1"/>
          <p:nvPr/>
        </p:nvSpPr>
        <p:spPr>
          <a:xfrm>
            <a:off x="4355550" y="3009088"/>
            <a:ext cx="4535100" cy="11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Mesure sur la manivelle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Puissance = Cadence * Force * Bras de levier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Cadence : Gyroscope ou capteur à effet hall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Force : Capteur de déformation en flexion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/9</a:t>
            </a:r>
            <a:endParaRPr/>
          </a:p>
        </p:txBody>
      </p:sp>
      <p:sp>
        <p:nvSpPr>
          <p:cNvPr id="266" name="Google Shape;266;p21"/>
          <p:cNvSpPr txBox="1"/>
          <p:nvPr>
            <p:ph type="title"/>
          </p:nvPr>
        </p:nvSpPr>
        <p:spPr>
          <a:xfrm>
            <a:off x="12832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3.    PRINCIPES DE FONCTIONNEMENT</a:t>
            </a:r>
            <a:endParaRPr/>
          </a:p>
        </p:txBody>
      </p:sp>
      <p:pic>
        <p:nvPicPr>
          <p:cNvPr id="267" name="Google Shape;26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150" y="2500350"/>
            <a:ext cx="4638725" cy="887148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1"/>
          <p:cNvSpPr txBox="1"/>
          <p:nvPr/>
        </p:nvSpPr>
        <p:spPr>
          <a:xfrm>
            <a:off x="1283250" y="1228200"/>
            <a:ext cx="2215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Boitier manivelle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9" name="Google Shape;269;p21"/>
          <p:cNvPicPr preferRelativeResize="0"/>
          <p:nvPr/>
        </p:nvPicPr>
        <p:blipFill rotWithShape="1">
          <a:blip r:embed="rId4">
            <a:alphaModFix/>
          </a:blip>
          <a:srcRect b="27653" l="3650" r="6646" t="24336"/>
          <a:stretch/>
        </p:blipFill>
        <p:spPr>
          <a:xfrm rot="10800000">
            <a:off x="3964988" y="3720575"/>
            <a:ext cx="1073025" cy="42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1"/>
          <p:cNvPicPr preferRelativeResize="0"/>
          <p:nvPr/>
        </p:nvPicPr>
        <p:blipFill rotWithShape="1">
          <a:blip r:embed="rId5">
            <a:alphaModFix/>
          </a:blip>
          <a:srcRect b="8054" l="7176" r="9085" t="7343"/>
          <a:stretch/>
        </p:blipFill>
        <p:spPr>
          <a:xfrm>
            <a:off x="7467313" y="2500350"/>
            <a:ext cx="733465" cy="7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1"/>
          <p:cNvPicPr preferRelativeResize="0"/>
          <p:nvPr/>
        </p:nvPicPr>
        <p:blipFill rotWithShape="1">
          <a:blip r:embed="rId6">
            <a:alphaModFix/>
          </a:blip>
          <a:srcRect b="20760" l="11402" r="10819" t="17837"/>
          <a:stretch/>
        </p:blipFill>
        <p:spPr>
          <a:xfrm rot="5400000">
            <a:off x="253000" y="2636264"/>
            <a:ext cx="916600" cy="7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1"/>
          <p:cNvPicPr preferRelativeResize="0"/>
          <p:nvPr/>
        </p:nvPicPr>
        <p:blipFill rotWithShape="1">
          <a:blip r:embed="rId7">
            <a:alphaModFix/>
          </a:blip>
          <a:srcRect b="0" l="0" r="50597" t="47856"/>
          <a:stretch/>
        </p:blipFill>
        <p:spPr>
          <a:xfrm rot="5400000">
            <a:off x="1005138" y="2728500"/>
            <a:ext cx="1002950" cy="5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1"/>
          <p:cNvPicPr preferRelativeResize="0"/>
          <p:nvPr/>
        </p:nvPicPr>
        <p:blipFill rotWithShape="1">
          <a:blip r:embed="rId8">
            <a:alphaModFix/>
          </a:blip>
          <a:srcRect b="22224" l="4648" r="7307" t="23050"/>
          <a:stretch/>
        </p:blipFill>
        <p:spPr>
          <a:xfrm>
            <a:off x="4146050" y="1693025"/>
            <a:ext cx="851875" cy="527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1"/>
          <p:cNvSpPr/>
          <p:nvPr/>
        </p:nvSpPr>
        <p:spPr>
          <a:xfrm>
            <a:off x="249325" y="2413800"/>
            <a:ext cx="1652700" cy="1417800"/>
          </a:xfrm>
          <a:prstGeom prst="rect">
            <a:avLst/>
          </a:prstGeom>
          <a:noFill/>
          <a:ln cap="flat" cmpd="sng" w="381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/>
          <p:nvPr/>
        </p:nvSpPr>
        <p:spPr>
          <a:xfrm>
            <a:off x="7345950" y="2413800"/>
            <a:ext cx="976200" cy="1002900"/>
          </a:xfrm>
          <a:prstGeom prst="rect">
            <a:avLst/>
          </a:prstGeom>
          <a:noFill/>
          <a:ln cap="flat" cmpd="sng" w="38100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1"/>
          <p:cNvSpPr/>
          <p:nvPr/>
        </p:nvSpPr>
        <p:spPr>
          <a:xfrm>
            <a:off x="4083900" y="1621800"/>
            <a:ext cx="976200" cy="764700"/>
          </a:xfrm>
          <a:prstGeom prst="rect">
            <a:avLst/>
          </a:prstGeom>
          <a:noFill/>
          <a:ln cap="flat" cmpd="sng" w="3810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/>
          <p:nvPr/>
        </p:nvSpPr>
        <p:spPr>
          <a:xfrm>
            <a:off x="3906300" y="3596450"/>
            <a:ext cx="1203900" cy="741000"/>
          </a:xfrm>
          <a:prstGeom prst="rect">
            <a:avLst/>
          </a:prstGeom>
          <a:noFill/>
          <a:ln cap="flat" cmpd="sng" w="3810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 txBox="1"/>
          <p:nvPr/>
        </p:nvSpPr>
        <p:spPr>
          <a:xfrm>
            <a:off x="4137438" y="2134525"/>
            <a:ext cx="869100" cy="2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HX711</a:t>
            </a:r>
            <a:endParaRPr i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1"/>
          <p:cNvSpPr txBox="1"/>
          <p:nvPr/>
        </p:nvSpPr>
        <p:spPr>
          <a:xfrm>
            <a:off x="7399488" y="3164000"/>
            <a:ext cx="869100" cy="2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HC-06</a:t>
            </a:r>
            <a:endParaRPr i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1"/>
          <p:cNvSpPr txBox="1"/>
          <p:nvPr/>
        </p:nvSpPr>
        <p:spPr>
          <a:xfrm>
            <a:off x="3906200" y="4074900"/>
            <a:ext cx="1203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Arduino Nano</a:t>
            </a:r>
            <a:endParaRPr i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21"/>
          <p:cNvSpPr txBox="1"/>
          <p:nvPr/>
        </p:nvSpPr>
        <p:spPr>
          <a:xfrm>
            <a:off x="295275" y="3454025"/>
            <a:ext cx="8520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MPU-6050</a:t>
            </a:r>
            <a:endParaRPr i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1"/>
          <p:cNvSpPr txBox="1"/>
          <p:nvPr/>
        </p:nvSpPr>
        <p:spPr>
          <a:xfrm>
            <a:off x="1139850" y="3454025"/>
            <a:ext cx="8520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Jauges de déformation</a:t>
            </a:r>
            <a:endParaRPr i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 txBox="1"/>
          <p:nvPr>
            <p:ph idx="12" type="sldNum"/>
          </p:nvPr>
        </p:nvSpPr>
        <p:spPr>
          <a:xfrm>
            <a:off x="8470933" y="46489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/9</a:t>
            </a:r>
            <a:endParaRPr/>
          </a:p>
        </p:txBody>
      </p:sp>
      <p:sp>
        <p:nvSpPr>
          <p:cNvPr id="288" name="Google Shape;288;p22"/>
          <p:cNvSpPr txBox="1"/>
          <p:nvPr>
            <p:ph type="title"/>
          </p:nvPr>
        </p:nvSpPr>
        <p:spPr>
          <a:xfrm>
            <a:off x="12832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3.    PRINCIPES DE FONCTIONNEMENT</a:t>
            </a:r>
            <a:endParaRPr/>
          </a:p>
        </p:txBody>
      </p:sp>
      <p:pic>
        <p:nvPicPr>
          <p:cNvPr id="289" name="Google Shape;2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686" y="2359225"/>
            <a:ext cx="4638725" cy="97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2"/>
          <p:cNvSpPr txBox="1"/>
          <p:nvPr/>
        </p:nvSpPr>
        <p:spPr>
          <a:xfrm>
            <a:off x="1283250" y="1307850"/>
            <a:ext cx="2215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Boitier guidon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1" name="Google Shape;291;p22"/>
          <p:cNvPicPr preferRelativeResize="0"/>
          <p:nvPr/>
        </p:nvPicPr>
        <p:blipFill rotWithShape="1">
          <a:blip r:embed="rId4">
            <a:alphaModFix/>
          </a:blip>
          <a:srcRect b="27653" l="3650" r="6646" t="24336"/>
          <a:stretch/>
        </p:blipFill>
        <p:spPr>
          <a:xfrm rot="10800000">
            <a:off x="3856638" y="3678950"/>
            <a:ext cx="1073025" cy="42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2"/>
          <p:cNvPicPr preferRelativeResize="0"/>
          <p:nvPr/>
        </p:nvPicPr>
        <p:blipFill rotWithShape="1">
          <a:blip r:embed="rId5">
            <a:alphaModFix/>
          </a:blip>
          <a:srcRect b="14283" l="0" r="0" t="14547"/>
          <a:stretch/>
        </p:blipFill>
        <p:spPr>
          <a:xfrm>
            <a:off x="724100" y="2478200"/>
            <a:ext cx="1041150" cy="7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2"/>
          <p:cNvPicPr preferRelativeResize="0"/>
          <p:nvPr/>
        </p:nvPicPr>
        <p:blipFill rotWithShape="1">
          <a:blip r:embed="rId6">
            <a:alphaModFix/>
          </a:blip>
          <a:srcRect b="20443" l="0" r="0" t="28889"/>
          <a:stretch/>
        </p:blipFill>
        <p:spPr>
          <a:xfrm rot="10800000">
            <a:off x="7287488" y="3027137"/>
            <a:ext cx="976150" cy="49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2"/>
          <p:cNvPicPr preferRelativeResize="0"/>
          <p:nvPr/>
        </p:nvPicPr>
        <p:blipFill rotWithShape="1">
          <a:blip r:embed="rId7">
            <a:alphaModFix/>
          </a:blip>
          <a:srcRect b="26703" l="4445" r="3329" t="28989"/>
          <a:stretch/>
        </p:blipFill>
        <p:spPr>
          <a:xfrm>
            <a:off x="7173600" y="2286800"/>
            <a:ext cx="1203950" cy="555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2"/>
          <p:cNvSpPr/>
          <p:nvPr/>
        </p:nvSpPr>
        <p:spPr>
          <a:xfrm>
            <a:off x="6942025" y="2236925"/>
            <a:ext cx="1667100" cy="1489200"/>
          </a:xfrm>
          <a:prstGeom prst="rect">
            <a:avLst/>
          </a:prstGeom>
          <a:noFill/>
          <a:ln cap="flat" cmpd="sng" w="381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2"/>
          <p:cNvSpPr/>
          <p:nvPr/>
        </p:nvSpPr>
        <p:spPr>
          <a:xfrm>
            <a:off x="642725" y="2405150"/>
            <a:ext cx="1203900" cy="1028100"/>
          </a:xfrm>
          <a:prstGeom prst="rect">
            <a:avLst/>
          </a:prstGeom>
          <a:noFill/>
          <a:ln cap="flat" cmpd="sng" w="38100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2"/>
          <p:cNvSpPr/>
          <p:nvPr/>
        </p:nvSpPr>
        <p:spPr>
          <a:xfrm>
            <a:off x="3797950" y="3554825"/>
            <a:ext cx="1203900" cy="741000"/>
          </a:xfrm>
          <a:prstGeom prst="rect">
            <a:avLst/>
          </a:prstGeom>
          <a:noFill/>
          <a:ln cap="flat" cmpd="sng" w="3810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2"/>
          <p:cNvSpPr txBox="1"/>
          <p:nvPr/>
        </p:nvSpPr>
        <p:spPr>
          <a:xfrm>
            <a:off x="3791213" y="4039275"/>
            <a:ext cx="1203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Arduino Nano</a:t>
            </a:r>
            <a:endParaRPr i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2"/>
          <p:cNvSpPr txBox="1"/>
          <p:nvPr/>
        </p:nvSpPr>
        <p:spPr>
          <a:xfrm>
            <a:off x="642725" y="3161475"/>
            <a:ext cx="1203900" cy="1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HC-05</a:t>
            </a:r>
            <a:endParaRPr i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22"/>
          <p:cNvSpPr txBox="1"/>
          <p:nvPr/>
        </p:nvSpPr>
        <p:spPr>
          <a:xfrm>
            <a:off x="7173613" y="2764625"/>
            <a:ext cx="1203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LCD 16x2</a:t>
            </a:r>
            <a:endParaRPr i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1" name="Google Shape;301;p22"/>
          <p:cNvSpPr txBox="1"/>
          <p:nvPr/>
        </p:nvSpPr>
        <p:spPr>
          <a:xfrm>
            <a:off x="7173613" y="3433250"/>
            <a:ext cx="1203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Micro-SD</a:t>
            </a:r>
            <a:endParaRPr i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3"/>
          <p:cNvSpPr txBox="1"/>
          <p:nvPr>
            <p:ph type="title"/>
          </p:nvPr>
        </p:nvSpPr>
        <p:spPr>
          <a:xfrm>
            <a:off x="1345100" y="302800"/>
            <a:ext cx="7039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4"/>
            </a:pPr>
            <a:r>
              <a:rPr lang="fr"/>
              <a:t>DIFFICULTÉS ET SOLUTIONS</a:t>
            </a:r>
            <a:endParaRPr/>
          </a:p>
        </p:txBody>
      </p:sp>
      <p:sp>
        <p:nvSpPr>
          <p:cNvPr id="307" name="Google Shape;30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/9</a:t>
            </a:r>
            <a:endParaRPr/>
          </a:p>
        </p:txBody>
      </p:sp>
      <p:sp>
        <p:nvSpPr>
          <p:cNvPr id="308" name="Google Shape;308;p23"/>
          <p:cNvSpPr txBox="1"/>
          <p:nvPr/>
        </p:nvSpPr>
        <p:spPr>
          <a:xfrm>
            <a:off x="1345100" y="1462900"/>
            <a:ext cx="71616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Synchronisation des Arduinos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Phase d’initialisation et 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vérification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de la 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liaison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bluetooth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Module Micro-SD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Paramétrage du gyroscope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/>
          <p:cNvSpPr txBox="1"/>
          <p:nvPr>
            <p:ph type="title"/>
          </p:nvPr>
        </p:nvSpPr>
        <p:spPr>
          <a:xfrm>
            <a:off x="1345100" y="302800"/>
            <a:ext cx="7039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4"/>
            </a:pPr>
            <a:r>
              <a:rPr lang="fr"/>
              <a:t>DIFFICULTÉS ET SOLUTIONS</a:t>
            </a:r>
            <a:endParaRPr/>
          </a:p>
        </p:txBody>
      </p:sp>
      <p:sp>
        <p:nvSpPr>
          <p:cNvPr id="314" name="Google Shape;31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/9</a:t>
            </a:r>
            <a:endParaRPr/>
          </a:p>
        </p:txBody>
      </p:sp>
      <p:pic>
        <p:nvPicPr>
          <p:cNvPr id="315" name="Google Shape;3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8625" y="1633450"/>
            <a:ext cx="4539200" cy="29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4"/>
          <p:cNvSpPr txBox="1"/>
          <p:nvPr/>
        </p:nvSpPr>
        <p:spPr>
          <a:xfrm>
            <a:off x="1345100" y="1054350"/>
            <a:ext cx="41034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Jauges de déformation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5"/>
          <p:cNvSpPr txBox="1"/>
          <p:nvPr>
            <p:ph idx="1" type="body"/>
          </p:nvPr>
        </p:nvSpPr>
        <p:spPr>
          <a:xfrm>
            <a:off x="1297500" y="1374450"/>
            <a:ext cx="7038900" cy="26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FFFFFF"/>
                </a:solidFill>
              </a:rPr>
              <a:t>Axe d’amélioration : </a:t>
            </a:r>
            <a:endParaRPr sz="1400">
              <a:solidFill>
                <a:srgbClr val="FFFFFF"/>
              </a:solidFill>
            </a:endParaRPr>
          </a:p>
          <a:p>
            <a:pPr indent="-3175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➢"/>
            </a:pPr>
            <a:r>
              <a:rPr lang="fr" sz="1400">
                <a:solidFill>
                  <a:srgbClr val="FFFFFF"/>
                </a:solidFill>
              </a:rPr>
              <a:t>Jauges plus longues</a:t>
            </a:r>
            <a:endParaRPr sz="1400">
              <a:solidFill>
                <a:srgbClr val="FFFFFF"/>
              </a:solidFill>
            </a:endParaRPr>
          </a:p>
          <a:p>
            <a:pPr indent="-3175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➢"/>
            </a:pPr>
            <a:r>
              <a:rPr lang="fr" sz="1400">
                <a:solidFill>
                  <a:srgbClr val="FFFFFF"/>
                </a:solidFill>
              </a:rPr>
              <a:t>Structure mécanique adaptée</a:t>
            </a:r>
            <a:endParaRPr sz="1400">
              <a:solidFill>
                <a:srgbClr val="FFFFFF"/>
              </a:solidFill>
            </a:endParaRPr>
          </a:p>
          <a:p>
            <a:pPr indent="-3175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➢"/>
            </a:pPr>
            <a:r>
              <a:rPr lang="fr" sz="1400">
                <a:solidFill>
                  <a:srgbClr val="FFFFFF"/>
                </a:solidFill>
              </a:rPr>
              <a:t>Miniaturisation</a:t>
            </a:r>
            <a:endParaRPr sz="1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fr" sz="1000">
                <a:solidFill>
                  <a:srgbClr val="FFFFFF"/>
                </a:solidFill>
              </a:rPr>
              <a:t>BESNARD Nicolas : </a:t>
            </a:r>
            <a:r>
              <a:rPr i="1" lang="fr" sz="1000" u="sng">
                <a:solidFill>
                  <a:schemeClr val="hlink"/>
                </a:solidFill>
                <a:hlinkClick r:id="rId3"/>
              </a:rPr>
              <a:t>nicolas.besnard@insa-strasbourg.fr</a:t>
            </a:r>
            <a:endParaRPr i="1" sz="10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fr" sz="1000">
                <a:solidFill>
                  <a:srgbClr val="FFFFFF"/>
                </a:solidFill>
              </a:rPr>
              <a:t>CHAUVET David : </a:t>
            </a:r>
            <a:r>
              <a:rPr lang="fr" sz="1000" u="sng">
                <a:solidFill>
                  <a:schemeClr val="hlink"/>
                </a:solidFill>
                <a:hlinkClick r:id="rId4"/>
              </a:rPr>
              <a:t>david.chauvet@insa-strasbourg.fr</a:t>
            </a:r>
            <a:r>
              <a:rPr lang="fr" sz="1000">
                <a:solidFill>
                  <a:srgbClr val="FFFFFF"/>
                </a:solidFill>
              </a:rPr>
              <a:t> </a:t>
            </a:r>
            <a:endParaRPr sz="10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i="1" sz="1000">
              <a:solidFill>
                <a:srgbClr val="FFFFFF"/>
              </a:solidFill>
            </a:endParaRPr>
          </a:p>
        </p:txBody>
      </p:sp>
      <p:sp>
        <p:nvSpPr>
          <p:cNvPr id="322" name="Google Shape;32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6"/>
            </a:pPr>
            <a:r>
              <a:rPr lang="fr"/>
              <a:t> BILAN / </a:t>
            </a:r>
            <a:r>
              <a:rPr lang="fr"/>
              <a:t>DÉMONSTRATION</a:t>
            </a:r>
            <a:endParaRPr/>
          </a:p>
        </p:txBody>
      </p:sp>
      <p:sp>
        <p:nvSpPr>
          <p:cNvPr id="323" name="Google Shape;32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/9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